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5f9200d5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5f9200d5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5f9200d5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5f9200d5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5f9200d5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5f9200d5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5f9200d5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5f9200d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5211225" y="1582575"/>
            <a:ext cx="3485875" cy="2126700"/>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4632087" y="1352750"/>
            <a:ext cx="4537098" cy="2822399"/>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p:spPr>
      </p:pic>
      <p:sp>
        <p:nvSpPr>
          <p:cNvPr id="138" name="Google Shape;138;p17"/>
          <p:cNvSpPr txBox="1"/>
          <p:nvPr>
            <p:ph type="ctrTitle"/>
          </p:nvPr>
        </p:nvSpPr>
        <p:spPr>
          <a:xfrm>
            <a:off x="729450" y="1322450"/>
            <a:ext cx="3787800" cy="20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Management Project</a:t>
            </a:r>
            <a:endParaRPr/>
          </a:p>
        </p:txBody>
      </p:sp>
      <p:sp>
        <p:nvSpPr>
          <p:cNvPr id="139" name="Google Shape;139;p17"/>
          <p:cNvSpPr txBox="1"/>
          <p:nvPr>
            <p:ph idx="1" type="subTitle"/>
          </p:nvPr>
        </p:nvSpPr>
        <p:spPr>
          <a:xfrm>
            <a:off x="729600" y="3759950"/>
            <a:ext cx="3787800" cy="11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on IKEA Furniture Retails Sales Data Analysis on Various Business </a:t>
            </a:r>
            <a:r>
              <a:rPr lang="en"/>
              <a:t>Problem, Solution proposal &amp; Results.</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pic>
        <p:nvPicPr>
          <p:cNvPr id="141" name="Google Shape;141;p17"/>
          <p:cNvPicPr preferRelativeResize="0"/>
          <p:nvPr/>
        </p:nvPicPr>
        <p:blipFill>
          <a:blip r:embed="rId7">
            <a:alphaModFix/>
          </a:blip>
          <a:stretch>
            <a:fillRect/>
          </a:stretch>
        </p:blipFill>
        <p:spPr>
          <a:xfrm>
            <a:off x="8271300" y="2363750"/>
            <a:ext cx="872699" cy="18375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0" name="Shape 230"/>
        <p:cNvGrpSpPr/>
        <p:nvPr/>
      </p:nvGrpSpPr>
      <p:grpSpPr>
        <a:xfrm>
          <a:off x="0" y="0"/>
          <a:ext cx="0" cy="0"/>
          <a:chOff x="0" y="0"/>
          <a:chExt cx="0" cy="0"/>
        </a:xfrm>
      </p:grpSpPr>
      <p:sp>
        <p:nvSpPr>
          <p:cNvPr id="231" name="Google Shape;231;p26"/>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IKEA Furniture Retails :</a:t>
            </a:r>
            <a:endParaRPr b="0"/>
          </a:p>
        </p:txBody>
      </p:sp>
      <p:sp>
        <p:nvSpPr>
          <p:cNvPr id="232" name="Google Shape;232;p26"/>
          <p:cNvSpPr txBox="1"/>
          <p:nvPr>
            <p:ph type="title"/>
          </p:nvPr>
        </p:nvSpPr>
        <p:spPr>
          <a:xfrm>
            <a:off x="729450" y="1745716"/>
            <a:ext cx="7021200" cy="22116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02124"/>
                </a:solidFill>
                <a:highlight>
                  <a:srgbClr val="FFFFFF"/>
                </a:highlight>
                <a:latin typeface="Arial"/>
                <a:ea typeface="Arial"/>
                <a:cs typeface="Arial"/>
                <a:sym typeface="Arial"/>
              </a:rPr>
              <a:t>IKEA</a:t>
            </a:r>
            <a:r>
              <a:rPr b="0" lang="en" sz="1200">
                <a:solidFill>
                  <a:srgbClr val="202124"/>
                </a:solidFill>
                <a:highlight>
                  <a:srgbClr val="FFFFFF"/>
                </a:highlight>
                <a:latin typeface="Arial"/>
                <a:ea typeface="Arial"/>
                <a:cs typeface="Arial"/>
                <a:sym typeface="Arial"/>
              </a:rPr>
              <a:t> </a:t>
            </a:r>
            <a:r>
              <a:rPr lang="en" sz="1200">
                <a:solidFill>
                  <a:srgbClr val="202124"/>
                </a:solidFill>
                <a:highlight>
                  <a:srgbClr val="FFFFFF"/>
                </a:highlight>
                <a:latin typeface="Arial"/>
                <a:ea typeface="Arial"/>
                <a:cs typeface="Arial"/>
                <a:sym typeface="Arial"/>
              </a:rPr>
              <a:t>Furniture</a:t>
            </a:r>
            <a:r>
              <a:rPr b="0" lang="en" sz="1200">
                <a:solidFill>
                  <a:srgbClr val="202124"/>
                </a:solidFill>
                <a:highlight>
                  <a:srgbClr val="FFFFFF"/>
                </a:highlight>
                <a:latin typeface="Arial"/>
                <a:ea typeface="Arial"/>
                <a:cs typeface="Arial"/>
                <a:sym typeface="Arial"/>
              </a:rPr>
              <a:t> is  </a:t>
            </a:r>
            <a:r>
              <a:rPr lang="en" sz="1200">
                <a:solidFill>
                  <a:srgbClr val="202124"/>
                </a:solidFill>
                <a:highlight>
                  <a:srgbClr val="FFFFFF"/>
                </a:highlight>
                <a:latin typeface="Arial"/>
                <a:ea typeface="Arial"/>
                <a:cs typeface="Arial"/>
                <a:sym typeface="Arial"/>
              </a:rPr>
              <a:t>Furniture industry</a:t>
            </a:r>
            <a:r>
              <a:rPr b="0" lang="en" sz="1200">
                <a:solidFill>
                  <a:srgbClr val="202124"/>
                </a:solidFill>
                <a:highlight>
                  <a:srgbClr val="FFFFFF"/>
                </a:highlight>
                <a:latin typeface="Arial"/>
                <a:ea typeface="Arial"/>
                <a:cs typeface="Arial"/>
                <a:sym typeface="Arial"/>
              </a:rPr>
              <a:t>, like all other the companies and activities involved in the design, manufacture, distribution, and sale of functional and decorative objects of Household,Office &amp; </a:t>
            </a:r>
            <a:r>
              <a:rPr b="0" lang="en" sz="1200">
                <a:solidFill>
                  <a:srgbClr val="202124"/>
                </a:solidFill>
                <a:highlight>
                  <a:srgbClr val="FFFFFF"/>
                </a:highlight>
                <a:latin typeface="Arial"/>
                <a:ea typeface="Arial"/>
                <a:cs typeface="Arial"/>
                <a:sym typeface="Arial"/>
              </a:rPr>
              <a:t>Technical</a:t>
            </a:r>
            <a:r>
              <a:rPr b="0" lang="en" sz="1200">
                <a:solidFill>
                  <a:srgbClr val="202124"/>
                </a:solidFill>
                <a:highlight>
                  <a:srgbClr val="FFFFFF"/>
                </a:highlight>
                <a:latin typeface="Arial"/>
                <a:ea typeface="Arial"/>
                <a:cs typeface="Arial"/>
                <a:sym typeface="Arial"/>
              </a:rPr>
              <a:t> equipment.</a:t>
            </a:r>
            <a:endParaRPr b="0" sz="12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b="0" lang="en" sz="1200">
                <a:solidFill>
                  <a:srgbClr val="202124"/>
                </a:solidFill>
                <a:highlight>
                  <a:srgbClr val="FFFFFF"/>
                </a:highlight>
                <a:latin typeface="Arial"/>
                <a:ea typeface="Arial"/>
                <a:cs typeface="Arial"/>
                <a:sym typeface="Arial"/>
              </a:rPr>
              <a:t>The customer generally used to visit </a:t>
            </a:r>
            <a:r>
              <a:rPr lang="en" sz="1200">
                <a:solidFill>
                  <a:srgbClr val="202124"/>
                </a:solidFill>
                <a:highlight>
                  <a:srgbClr val="FFFFFF"/>
                </a:highlight>
                <a:latin typeface="Arial"/>
                <a:ea typeface="Arial"/>
                <a:cs typeface="Arial"/>
                <a:sym typeface="Arial"/>
              </a:rPr>
              <a:t>IKEA </a:t>
            </a:r>
            <a:r>
              <a:rPr b="0" lang="en" sz="1200">
                <a:solidFill>
                  <a:srgbClr val="202124"/>
                </a:solidFill>
                <a:highlight>
                  <a:srgbClr val="FFFFFF"/>
                </a:highlight>
                <a:latin typeface="Arial"/>
                <a:ea typeface="Arial"/>
                <a:cs typeface="Arial"/>
                <a:sym typeface="Arial"/>
              </a:rPr>
              <a:t>stores in </a:t>
            </a:r>
            <a:r>
              <a:rPr lang="en" sz="1200">
                <a:solidFill>
                  <a:srgbClr val="202124"/>
                </a:solidFill>
                <a:highlight>
                  <a:srgbClr val="FFFFFF"/>
                </a:highlight>
                <a:latin typeface="Arial"/>
                <a:ea typeface="Arial"/>
                <a:cs typeface="Arial"/>
                <a:sym typeface="Arial"/>
              </a:rPr>
              <a:t>FY2015-16</a:t>
            </a:r>
            <a:r>
              <a:rPr b="0" lang="en" sz="1200">
                <a:solidFill>
                  <a:srgbClr val="202124"/>
                </a:solidFill>
                <a:highlight>
                  <a:srgbClr val="FFFFFF"/>
                </a:highlight>
                <a:latin typeface="Arial"/>
                <a:ea typeface="Arial"/>
                <a:cs typeface="Arial"/>
                <a:sym typeface="Arial"/>
              </a:rPr>
              <a:t>,offline and the Payment was </a:t>
            </a:r>
            <a:r>
              <a:rPr b="0" lang="en" sz="1200">
                <a:solidFill>
                  <a:srgbClr val="202124"/>
                </a:solidFill>
                <a:highlight>
                  <a:srgbClr val="FFFFFF"/>
                </a:highlight>
                <a:latin typeface="Arial"/>
                <a:ea typeface="Arial"/>
                <a:cs typeface="Arial"/>
                <a:sym typeface="Arial"/>
              </a:rPr>
              <a:t>received</a:t>
            </a:r>
            <a:r>
              <a:rPr b="0" lang="en" sz="1200">
                <a:solidFill>
                  <a:srgbClr val="202124"/>
                </a:solidFill>
                <a:highlight>
                  <a:srgbClr val="FFFFFF"/>
                </a:highlight>
                <a:latin typeface="Arial"/>
                <a:ea typeface="Arial"/>
                <a:cs typeface="Arial"/>
                <a:sym typeface="Arial"/>
              </a:rPr>
              <a:t> Cash and Card mode only, and The product was </a:t>
            </a:r>
            <a:r>
              <a:rPr b="0" lang="en" sz="1200">
                <a:solidFill>
                  <a:srgbClr val="202124"/>
                </a:solidFill>
                <a:highlight>
                  <a:srgbClr val="FFFFFF"/>
                </a:highlight>
                <a:latin typeface="Arial"/>
                <a:ea typeface="Arial"/>
                <a:cs typeface="Arial"/>
                <a:sym typeface="Arial"/>
              </a:rPr>
              <a:t>delivered</a:t>
            </a:r>
            <a:r>
              <a:rPr b="0" lang="en" sz="1200">
                <a:solidFill>
                  <a:srgbClr val="202124"/>
                </a:solidFill>
                <a:highlight>
                  <a:srgbClr val="FFFFFF"/>
                </a:highlight>
                <a:latin typeface="Arial"/>
                <a:ea typeface="Arial"/>
                <a:cs typeface="Arial"/>
                <a:sym typeface="Arial"/>
              </a:rPr>
              <a:t> to </a:t>
            </a:r>
            <a:r>
              <a:rPr b="0" lang="en" sz="1200">
                <a:solidFill>
                  <a:srgbClr val="202124"/>
                </a:solidFill>
                <a:highlight>
                  <a:srgbClr val="FFFFFF"/>
                </a:highlight>
                <a:latin typeface="Arial"/>
                <a:ea typeface="Arial"/>
                <a:cs typeface="Arial"/>
                <a:sym typeface="Arial"/>
              </a:rPr>
              <a:t>customer</a:t>
            </a:r>
            <a:r>
              <a:rPr b="0" lang="en" sz="1200">
                <a:solidFill>
                  <a:srgbClr val="202124"/>
                </a:solidFill>
                <a:highlight>
                  <a:srgbClr val="FFFFFF"/>
                </a:highlight>
                <a:latin typeface="Arial"/>
                <a:ea typeface="Arial"/>
                <a:cs typeface="Arial"/>
                <a:sym typeface="Arial"/>
              </a:rPr>
              <a:t> in Standard Class with less cost but with more hassle, Premium </a:t>
            </a:r>
            <a:r>
              <a:rPr b="0" lang="en" sz="1200">
                <a:solidFill>
                  <a:srgbClr val="202124"/>
                </a:solidFill>
                <a:highlight>
                  <a:srgbClr val="FFFFFF"/>
                </a:highlight>
                <a:latin typeface="Arial"/>
                <a:ea typeface="Arial"/>
                <a:cs typeface="Arial"/>
                <a:sym typeface="Arial"/>
              </a:rPr>
              <a:t>Delivery</a:t>
            </a:r>
            <a:r>
              <a:rPr b="0" lang="en" sz="1200">
                <a:solidFill>
                  <a:srgbClr val="202124"/>
                </a:solidFill>
                <a:highlight>
                  <a:srgbClr val="FFFFFF"/>
                </a:highlight>
                <a:latin typeface="Arial"/>
                <a:ea typeface="Arial"/>
                <a:cs typeface="Arial"/>
                <a:sym typeface="Arial"/>
              </a:rPr>
              <a:t> Process were costly mostly can’t afford it. Outlets were present only in  Business Oriented cities,limited resource were present to deal Data Driven Solution which was not possible </a:t>
            </a:r>
            <a:endParaRPr b="0"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27"/>
          <p:cNvSpPr txBox="1"/>
          <p:nvPr>
            <p:ph type="title"/>
          </p:nvPr>
        </p:nvSpPr>
        <p:spPr>
          <a:xfrm>
            <a:off x="729450" y="1322450"/>
            <a:ext cx="76884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
        <p:nvSpPr>
          <p:cNvPr id="238" name="Google Shape;238;p27"/>
          <p:cNvSpPr txBox="1"/>
          <p:nvPr/>
        </p:nvSpPr>
        <p:spPr>
          <a:xfrm>
            <a:off x="755000" y="2302775"/>
            <a:ext cx="7729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FY 2017-18, IKEA hired a Data Management Team, to collect and store data of customer from Different Outlets in order to draw some Meaningful &amp; Useful Insights to help the Company’s Growth and Increase in Revenue.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Stakeholder</a:t>
            </a:r>
            <a:r>
              <a:rPr lang="en">
                <a:latin typeface="Lato"/>
                <a:ea typeface="Lato"/>
                <a:cs typeface="Lato"/>
                <a:sym typeface="Lato"/>
              </a:rPr>
              <a:t>/ Clients/Directors want to take some Data Driven </a:t>
            </a:r>
            <a:r>
              <a:rPr lang="en">
                <a:latin typeface="Lato"/>
                <a:ea typeface="Lato"/>
                <a:cs typeface="Lato"/>
                <a:sym typeface="Lato"/>
              </a:rPr>
              <a:t>Decisions </a:t>
            </a:r>
            <a:r>
              <a:rPr lang="en">
                <a:latin typeface="Lato"/>
                <a:ea typeface="Lato"/>
                <a:cs typeface="Lato"/>
                <a:sym typeface="Lato"/>
              </a:rPr>
              <a:t> like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Should Online Payments be accepted watching at the current trend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Should the Product </a:t>
            </a:r>
            <a:r>
              <a:rPr lang="en">
                <a:latin typeface="Lato"/>
                <a:ea typeface="Lato"/>
                <a:cs typeface="Lato"/>
                <a:sym typeface="Lato"/>
              </a:rPr>
              <a:t>Delivery</a:t>
            </a:r>
            <a:r>
              <a:rPr lang="en">
                <a:latin typeface="Lato"/>
                <a:ea typeface="Lato"/>
                <a:cs typeface="Lato"/>
                <a:sym typeface="Lato"/>
              </a:rPr>
              <a:t> Speed be enhanced with cost-effectiveness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Opening of an Online Store, would be </a:t>
            </a:r>
            <a:r>
              <a:rPr lang="en">
                <a:latin typeface="Lato"/>
                <a:ea typeface="Lato"/>
                <a:cs typeface="Lato"/>
                <a:sym typeface="Lato"/>
              </a:rPr>
              <a:t>beneficiary</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And most importantly, how to increase overall revenue of the company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6532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Stage I </a:t>
            </a:r>
            <a:endParaRPr/>
          </a:p>
        </p:txBody>
      </p:sp>
      <p:sp>
        <p:nvSpPr>
          <p:cNvPr id="244" name="Google Shape;244;p28"/>
          <p:cNvSpPr txBox="1"/>
          <p:nvPr>
            <p:ph idx="1" type="body"/>
          </p:nvPr>
        </p:nvSpPr>
        <p:spPr>
          <a:xfrm>
            <a:off x="585125" y="1240675"/>
            <a:ext cx="8220300" cy="73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a:t>Data are collected from the FY 2015-16, and Descriptive Analysis is runned through it extensively to find out the Reason behind.</a:t>
            </a:r>
            <a:endParaRPr b="1"/>
          </a:p>
        </p:txBody>
      </p:sp>
      <p:pic>
        <p:nvPicPr>
          <p:cNvPr id="245" name="Google Shape;245;p28"/>
          <p:cNvPicPr preferRelativeResize="0"/>
          <p:nvPr/>
        </p:nvPicPr>
        <p:blipFill rotWithShape="1">
          <a:blip r:embed="rId3">
            <a:alphaModFix/>
          </a:blip>
          <a:srcRect b="-3659" l="-70" r="69" t="3660"/>
          <a:stretch/>
        </p:blipFill>
        <p:spPr>
          <a:xfrm>
            <a:off x="387125" y="1895575"/>
            <a:ext cx="8369752" cy="2927051"/>
          </a:xfrm>
          <a:prstGeom prst="rect">
            <a:avLst/>
          </a:prstGeom>
          <a:noFill/>
          <a:ln>
            <a:noFill/>
          </a:ln>
        </p:spPr>
      </p:pic>
      <p:sp>
        <p:nvSpPr>
          <p:cNvPr id="246" name="Google Shape;246;p28"/>
          <p:cNvSpPr txBox="1"/>
          <p:nvPr/>
        </p:nvSpPr>
        <p:spPr>
          <a:xfrm>
            <a:off x="2969000" y="4736275"/>
            <a:ext cx="50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Figure 1 : Datasets of FY 2015-16</a:t>
            </a:r>
            <a:endParaRPr b="1">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4246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Resulting Solutions of Stage 1:</a:t>
            </a:r>
            <a:r>
              <a:rPr lang="en"/>
              <a:t> </a:t>
            </a:r>
            <a:endParaRPr/>
          </a:p>
        </p:txBody>
      </p:sp>
      <p:sp>
        <p:nvSpPr>
          <p:cNvPr id="252" name="Google Shape;252;p29"/>
          <p:cNvSpPr txBox="1"/>
          <p:nvPr>
            <p:ph idx="1" type="body"/>
          </p:nvPr>
        </p:nvSpPr>
        <p:spPr>
          <a:xfrm>
            <a:off x="396375" y="1469275"/>
            <a:ext cx="5559000" cy="157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After running Descriptive Analysis on the Historical Data of </a:t>
            </a:r>
            <a:r>
              <a:rPr b="1" lang="en"/>
              <a:t>FY 2015</a:t>
            </a:r>
            <a:r>
              <a:rPr b="1" lang="en"/>
              <a:t>-16,</a:t>
            </a:r>
            <a:endParaRPr b="1"/>
          </a:p>
          <a:p>
            <a:pPr indent="0" lvl="0" marL="0" rtl="0" algn="l">
              <a:lnSpc>
                <a:spcPct val="100000"/>
              </a:lnSpc>
              <a:spcBef>
                <a:spcPts val="0"/>
              </a:spcBef>
              <a:spcAft>
                <a:spcPts val="0"/>
              </a:spcAft>
              <a:buNone/>
            </a:pPr>
            <a:r>
              <a:rPr b="1" lang="en"/>
              <a:t>Analyst discovered loopholes in Data Sets, started Procuring to anticipate  Stakeholders/Director/Client’s </a:t>
            </a:r>
            <a:r>
              <a:rPr b="1" lang="en"/>
              <a:t>Decisions</a:t>
            </a:r>
            <a:r>
              <a:rPr b="1" lang="en"/>
              <a:t>.</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id="253" name="Google Shape;253;p29"/>
          <p:cNvPicPr preferRelativeResize="0"/>
          <p:nvPr/>
        </p:nvPicPr>
        <p:blipFill>
          <a:blip r:embed="rId3">
            <a:alphaModFix/>
          </a:blip>
          <a:stretch>
            <a:fillRect/>
          </a:stretch>
        </p:blipFill>
        <p:spPr>
          <a:xfrm>
            <a:off x="5955425" y="1316875"/>
            <a:ext cx="3139926" cy="3760550"/>
          </a:xfrm>
          <a:prstGeom prst="rect">
            <a:avLst/>
          </a:prstGeom>
          <a:noFill/>
          <a:ln>
            <a:noFill/>
          </a:ln>
        </p:spPr>
      </p:pic>
      <p:sp>
        <p:nvSpPr>
          <p:cNvPr id="254" name="Google Shape;254;p29"/>
          <p:cNvSpPr txBox="1"/>
          <p:nvPr/>
        </p:nvSpPr>
        <p:spPr>
          <a:xfrm>
            <a:off x="1038150" y="4643300"/>
            <a:ext cx="45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Figure 2 : Insights for the loss </a:t>
            </a:r>
            <a:r>
              <a:rPr b="1" lang="en">
                <a:latin typeface="Lato"/>
                <a:ea typeface="Lato"/>
                <a:cs typeface="Lato"/>
                <a:sym typeface="Lato"/>
              </a:rPr>
              <a:t>Occurred</a:t>
            </a:r>
            <a:r>
              <a:rPr b="1" lang="en">
                <a:latin typeface="Lato"/>
                <a:ea typeface="Lato"/>
                <a:cs typeface="Lato"/>
                <a:sym typeface="Lato"/>
              </a:rPr>
              <a:t> in FY 2015-16</a:t>
            </a:r>
            <a:endParaRPr b="1">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5008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Stage II </a:t>
            </a:r>
            <a:r>
              <a:rPr lang="en"/>
              <a:t> </a:t>
            </a:r>
            <a:endParaRPr/>
          </a:p>
        </p:txBody>
      </p:sp>
      <p:sp>
        <p:nvSpPr>
          <p:cNvPr id="260" name="Google Shape;260;p30"/>
          <p:cNvSpPr txBox="1"/>
          <p:nvPr>
            <p:ph idx="1" type="body"/>
          </p:nvPr>
        </p:nvSpPr>
        <p:spPr>
          <a:xfrm>
            <a:off x="462450" y="1225500"/>
            <a:ext cx="8409000" cy="9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Data Transformation and Loading into Database :</a:t>
            </a:r>
            <a:endParaRPr b="1" sz="1100">
              <a:solidFill>
                <a:schemeClr val="dk2"/>
              </a:solidFill>
            </a:endParaRPr>
          </a:p>
          <a:p>
            <a:pPr indent="0" lvl="0" marL="0" rtl="0" algn="l">
              <a:spcBef>
                <a:spcPts val="0"/>
              </a:spcBef>
              <a:spcAft>
                <a:spcPts val="0"/>
              </a:spcAft>
              <a:buNone/>
            </a:pPr>
            <a:r>
              <a:t/>
            </a:r>
            <a:endParaRPr b="1" sz="1100">
              <a:solidFill>
                <a:schemeClr val="dk2"/>
              </a:solidFill>
            </a:endParaRPr>
          </a:p>
          <a:p>
            <a:pPr indent="0" lvl="0" marL="0" rtl="0" algn="l">
              <a:spcBef>
                <a:spcPts val="0"/>
              </a:spcBef>
              <a:spcAft>
                <a:spcPts val="0"/>
              </a:spcAft>
              <a:buNone/>
            </a:pPr>
            <a:r>
              <a:rPr b="1" lang="en" sz="1100">
                <a:solidFill>
                  <a:srgbClr val="000000"/>
                </a:solidFill>
              </a:rPr>
              <a:t>For the data transformation and loading Microsoft SQL server management studio is used. The data is first extracted from excel sheets and then loaded into database. Then the data gets loaded into the mentioned destination </a:t>
            </a:r>
            <a:endParaRPr b="1" sz="1100">
              <a:solidFill>
                <a:srgbClr val="00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61" name="Google Shape;261;p30"/>
          <p:cNvPicPr preferRelativeResize="0"/>
          <p:nvPr/>
        </p:nvPicPr>
        <p:blipFill>
          <a:blip r:embed="rId3">
            <a:alphaModFix/>
          </a:blip>
          <a:stretch>
            <a:fillRect/>
          </a:stretch>
        </p:blipFill>
        <p:spPr>
          <a:xfrm>
            <a:off x="397775" y="2237188"/>
            <a:ext cx="3075275" cy="2582225"/>
          </a:xfrm>
          <a:prstGeom prst="rect">
            <a:avLst/>
          </a:prstGeom>
          <a:noFill/>
          <a:ln>
            <a:noFill/>
          </a:ln>
        </p:spPr>
      </p:pic>
      <p:pic>
        <p:nvPicPr>
          <p:cNvPr id="262" name="Google Shape;262;p30"/>
          <p:cNvPicPr preferRelativeResize="0"/>
          <p:nvPr/>
        </p:nvPicPr>
        <p:blipFill>
          <a:blip r:embed="rId4">
            <a:alphaModFix/>
          </a:blip>
          <a:stretch>
            <a:fillRect/>
          </a:stretch>
        </p:blipFill>
        <p:spPr>
          <a:xfrm>
            <a:off x="5285075" y="2209675"/>
            <a:ext cx="3369225" cy="2637250"/>
          </a:xfrm>
          <a:prstGeom prst="rect">
            <a:avLst/>
          </a:prstGeom>
          <a:noFill/>
          <a:ln>
            <a:noFill/>
          </a:ln>
        </p:spPr>
      </p:pic>
      <p:sp>
        <p:nvSpPr>
          <p:cNvPr id="263" name="Google Shape;263;p30"/>
          <p:cNvSpPr txBox="1"/>
          <p:nvPr/>
        </p:nvSpPr>
        <p:spPr>
          <a:xfrm>
            <a:off x="379600" y="4765300"/>
            <a:ext cx="40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Figure 3 : Transformation of the Data</a:t>
            </a:r>
            <a:endParaRPr b="1">
              <a:latin typeface="Lato"/>
              <a:ea typeface="Lato"/>
              <a:cs typeface="Lato"/>
              <a:sym typeface="Lato"/>
            </a:endParaRPr>
          </a:p>
        </p:txBody>
      </p:sp>
      <p:sp>
        <p:nvSpPr>
          <p:cNvPr id="264" name="Google Shape;264;p30"/>
          <p:cNvSpPr txBox="1"/>
          <p:nvPr/>
        </p:nvSpPr>
        <p:spPr>
          <a:xfrm>
            <a:off x="5132675" y="4819400"/>
            <a:ext cx="37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Figure 4 : </a:t>
            </a:r>
            <a:r>
              <a:rPr b="1" lang="en">
                <a:latin typeface="Lato"/>
                <a:ea typeface="Lato"/>
                <a:cs typeface="Lato"/>
                <a:sym typeface="Lato"/>
              </a:rPr>
              <a:t>Successfully</a:t>
            </a:r>
            <a:r>
              <a:rPr b="1" lang="en">
                <a:latin typeface="Lato"/>
                <a:ea typeface="Lato"/>
                <a:cs typeface="Lato"/>
                <a:sym typeface="Lato"/>
              </a:rPr>
              <a:t> loaded into destination</a:t>
            </a: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272250" y="48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Stage III  </a:t>
            </a:r>
            <a:endParaRPr/>
          </a:p>
        </p:txBody>
      </p:sp>
      <p:sp>
        <p:nvSpPr>
          <p:cNvPr id="270" name="Google Shape;270;p31"/>
          <p:cNvSpPr txBox="1"/>
          <p:nvPr>
            <p:ph idx="1" type="body"/>
          </p:nvPr>
        </p:nvSpPr>
        <p:spPr>
          <a:xfrm>
            <a:off x="233850" y="1225500"/>
            <a:ext cx="84090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Performing SQL Queries on the Loaded Data:</a:t>
            </a:r>
            <a:endParaRPr b="1" sz="1100">
              <a:solidFill>
                <a:srgbClr val="00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71" name="Google Shape;271;p31"/>
          <p:cNvSpPr txBox="1"/>
          <p:nvPr/>
        </p:nvSpPr>
        <p:spPr>
          <a:xfrm>
            <a:off x="113250" y="1623275"/>
            <a:ext cx="580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--(1)-Query for calculating Total Revenue generated Year wise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Select Year(order_date) as Year, round(sum(total_sales),2) as Total_Revenue from SalesProject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by Year(Order_Date)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Order by Sum(total_sales);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72" name="Google Shape;272;p31"/>
          <p:cNvSpPr txBox="1"/>
          <p:nvPr/>
        </p:nvSpPr>
        <p:spPr>
          <a:xfrm>
            <a:off x="189450" y="3299675"/>
            <a:ext cx="5804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--(2)-Query for calculating the most amount of Revenues generated by which region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Select Region,Round(sum(total_sales),2) as Total_Revenue from Salesproject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by region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Order by Total_Revenue;</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73" name="Google Shape;273;p31"/>
          <p:cNvPicPr preferRelativeResize="0"/>
          <p:nvPr/>
        </p:nvPicPr>
        <p:blipFill>
          <a:blip r:embed="rId3">
            <a:alphaModFix/>
          </a:blip>
          <a:stretch>
            <a:fillRect/>
          </a:stretch>
        </p:blipFill>
        <p:spPr>
          <a:xfrm>
            <a:off x="6898425" y="1239088"/>
            <a:ext cx="2047875" cy="1676400"/>
          </a:xfrm>
          <a:prstGeom prst="rect">
            <a:avLst/>
          </a:prstGeom>
          <a:noFill/>
          <a:ln>
            <a:noFill/>
          </a:ln>
        </p:spPr>
      </p:pic>
      <p:pic>
        <p:nvPicPr>
          <p:cNvPr id="274" name="Google Shape;274;p31"/>
          <p:cNvPicPr preferRelativeResize="0"/>
          <p:nvPr/>
        </p:nvPicPr>
        <p:blipFill>
          <a:blip r:embed="rId4">
            <a:alphaModFix/>
          </a:blip>
          <a:stretch>
            <a:fillRect/>
          </a:stretch>
        </p:blipFill>
        <p:spPr>
          <a:xfrm>
            <a:off x="6907950" y="3282900"/>
            <a:ext cx="2028825" cy="1543050"/>
          </a:xfrm>
          <a:prstGeom prst="rect">
            <a:avLst/>
          </a:prstGeom>
          <a:noFill/>
          <a:ln>
            <a:noFill/>
          </a:ln>
        </p:spPr>
      </p:pic>
      <p:sp>
        <p:nvSpPr>
          <p:cNvPr id="275" name="Google Shape;275;p31"/>
          <p:cNvSpPr/>
          <p:nvPr/>
        </p:nvSpPr>
        <p:spPr>
          <a:xfrm>
            <a:off x="5407750" y="2204625"/>
            <a:ext cx="1151400" cy="292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5539875" y="4007200"/>
            <a:ext cx="1151400" cy="292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31"/>
          <p:cNvCxnSpPr/>
          <p:nvPr/>
        </p:nvCxnSpPr>
        <p:spPr>
          <a:xfrm flipH="1" rot="10800000">
            <a:off x="56625" y="3138925"/>
            <a:ext cx="8937300" cy="18900"/>
          </a:xfrm>
          <a:prstGeom prst="straightConnector1">
            <a:avLst/>
          </a:prstGeom>
          <a:noFill/>
          <a:ln cap="flat" cmpd="sng" w="19050">
            <a:solidFill>
              <a:srgbClr val="33333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idx="1" type="body"/>
          </p:nvPr>
        </p:nvSpPr>
        <p:spPr>
          <a:xfrm>
            <a:off x="233850" y="539700"/>
            <a:ext cx="84090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Performing SQL Queries on the Loaded Data:</a:t>
            </a:r>
            <a:endParaRPr b="1" sz="1100">
              <a:solidFill>
                <a:srgbClr val="00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83" name="Google Shape;283;p32"/>
          <p:cNvSpPr txBox="1"/>
          <p:nvPr/>
        </p:nvSpPr>
        <p:spPr>
          <a:xfrm>
            <a:off x="113250" y="1318475"/>
            <a:ext cx="58041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--(3)-Query for checking the Major Category Product leading the market all time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select distinct(category),Round(sum(total_sales),2) as Market_Lead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from SalesProject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by Category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order by Market_Lead desc;</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4" name="Google Shape;284;p32"/>
          <p:cNvSpPr txBox="1"/>
          <p:nvPr/>
        </p:nvSpPr>
        <p:spPr>
          <a:xfrm>
            <a:off x="189450" y="3299675"/>
            <a:ext cx="5804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--(4)-Query for calculating the most order and most sales sub-categories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select distinct(sub_category), count(units) as Most_Ordered, sum(total_sales) as Most_Sales from SalesProject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by Sub_Category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order by count(units) desc, sum(total_sales) desc;</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5" name="Google Shape;285;p32"/>
          <p:cNvSpPr/>
          <p:nvPr/>
        </p:nvSpPr>
        <p:spPr>
          <a:xfrm>
            <a:off x="5483950" y="1671225"/>
            <a:ext cx="1151400" cy="292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5539875" y="4007200"/>
            <a:ext cx="1151400" cy="292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a:blip r:embed="rId3">
            <a:alphaModFix/>
          </a:blip>
          <a:stretch>
            <a:fillRect/>
          </a:stretch>
        </p:blipFill>
        <p:spPr>
          <a:xfrm>
            <a:off x="6843675" y="1155900"/>
            <a:ext cx="2147925" cy="1220222"/>
          </a:xfrm>
          <a:prstGeom prst="rect">
            <a:avLst/>
          </a:prstGeom>
          <a:noFill/>
          <a:ln>
            <a:noFill/>
          </a:ln>
        </p:spPr>
      </p:pic>
      <p:pic>
        <p:nvPicPr>
          <p:cNvPr id="288" name="Google Shape;288;p32"/>
          <p:cNvPicPr preferRelativeResize="0"/>
          <p:nvPr/>
        </p:nvPicPr>
        <p:blipFill>
          <a:blip r:embed="rId4">
            <a:alphaModFix/>
          </a:blip>
          <a:stretch>
            <a:fillRect/>
          </a:stretch>
        </p:blipFill>
        <p:spPr>
          <a:xfrm>
            <a:off x="6900300" y="2842947"/>
            <a:ext cx="2147925" cy="23005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577050" y="331850"/>
            <a:ext cx="7688400" cy="6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endParaRPr/>
          </a:p>
        </p:txBody>
      </p:sp>
      <p:sp>
        <p:nvSpPr>
          <p:cNvPr id="294" name="Google Shape;294;p33"/>
          <p:cNvSpPr txBox="1"/>
          <p:nvPr/>
        </p:nvSpPr>
        <p:spPr>
          <a:xfrm>
            <a:off x="207625" y="1625375"/>
            <a:ext cx="8729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Year 2018, after the Inclusion of Data Analyst not only just increased in Sales Revenue for IKEA company but it increased Overall Growth in terms of:</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Successfully analysing the trends over the period of time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Successfully increasing the resource by limiting and expanding the production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Regions wise reach increased due to Online Store available in various areas.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Delivery </a:t>
            </a:r>
            <a:r>
              <a:rPr lang="en">
                <a:latin typeface="Lato"/>
                <a:ea typeface="Lato"/>
                <a:cs typeface="Lato"/>
                <a:sym typeface="Lato"/>
              </a:rPr>
              <a:t>facilities seamlessly increased to minimal cost due to increase in sales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Accepting Payment in all forms of way available</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0" name="Google Shape;300;p34"/>
          <p:cNvPicPr preferRelativeResize="0"/>
          <p:nvPr/>
        </p:nvPicPr>
        <p:blipFill>
          <a:blip r:embed="rId3">
            <a:alphaModFix/>
          </a:blip>
          <a:stretch>
            <a:fillRect/>
          </a:stretch>
        </p:blipFill>
        <p:spPr>
          <a:xfrm>
            <a:off x="1879475" y="728100"/>
            <a:ext cx="4949549" cy="3367825"/>
          </a:xfrm>
          <a:prstGeom prst="rect">
            <a:avLst/>
          </a:prstGeom>
          <a:noFill/>
          <a:ln>
            <a:noFill/>
          </a:ln>
        </p:spPr>
      </p:pic>
      <p:sp>
        <p:nvSpPr>
          <p:cNvPr id="301" name="Google Shape;301;p34"/>
          <p:cNvSpPr txBox="1"/>
          <p:nvPr/>
        </p:nvSpPr>
        <p:spPr>
          <a:xfrm>
            <a:off x="74800" y="37050"/>
            <a:ext cx="61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Visualizations :</a:t>
            </a:r>
            <a:endParaRPr>
              <a:latin typeface="Lato"/>
              <a:ea typeface="Lato"/>
              <a:cs typeface="Lato"/>
              <a:sym typeface="Lato"/>
            </a:endParaRPr>
          </a:p>
        </p:txBody>
      </p:sp>
      <p:sp>
        <p:nvSpPr>
          <p:cNvPr id="302" name="Google Shape;302;p34"/>
          <p:cNvSpPr txBox="1"/>
          <p:nvPr/>
        </p:nvSpPr>
        <p:spPr>
          <a:xfrm>
            <a:off x="66075" y="4736975"/>
            <a:ext cx="90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Inclusion of Data Analyst, helped the Sales to grow exponentially</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8" name="Google Shape;308;p35"/>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Visualizations :</a:t>
            </a:r>
            <a:endParaRPr/>
          </a:p>
        </p:txBody>
      </p:sp>
      <p:pic>
        <p:nvPicPr>
          <p:cNvPr id="309" name="Google Shape;309;p35"/>
          <p:cNvPicPr preferRelativeResize="0"/>
          <p:nvPr/>
        </p:nvPicPr>
        <p:blipFill>
          <a:blip r:embed="rId3">
            <a:alphaModFix/>
          </a:blip>
          <a:stretch>
            <a:fillRect/>
          </a:stretch>
        </p:blipFill>
        <p:spPr>
          <a:xfrm>
            <a:off x="1162225" y="959350"/>
            <a:ext cx="6438900" cy="2981325"/>
          </a:xfrm>
          <a:prstGeom prst="rect">
            <a:avLst/>
          </a:prstGeom>
          <a:noFill/>
          <a:ln>
            <a:noFill/>
          </a:ln>
        </p:spPr>
      </p:pic>
      <p:sp>
        <p:nvSpPr>
          <p:cNvPr id="310" name="Google Shape;310;p35"/>
          <p:cNvSpPr txBox="1"/>
          <p:nvPr/>
        </p:nvSpPr>
        <p:spPr>
          <a:xfrm>
            <a:off x="74800" y="4727550"/>
            <a:ext cx="89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Meeting the needs, showing the yearly sales </a:t>
            </a:r>
            <a:r>
              <a:rPr lang="en">
                <a:solidFill>
                  <a:schemeClr val="lt1"/>
                </a:solidFill>
                <a:latin typeface="Lato"/>
                <a:ea typeface="Lato"/>
                <a:cs typeface="Lato"/>
                <a:sym typeface="Lato"/>
              </a:rPr>
              <a:t>increment</a:t>
            </a:r>
            <a:r>
              <a:rPr lang="en">
                <a:solidFill>
                  <a:schemeClr val="lt1"/>
                </a:solidFill>
                <a:latin typeface="Lato"/>
                <a:ea typeface="Lato"/>
                <a:cs typeface="Lato"/>
                <a:sym typeface="Lato"/>
              </a:rPr>
              <a:t> in Category section, after the downfall of FY 2015-16</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7" name="Google Shape;147;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ction="ppaction://hlinksldjump" r:id="rId3">
                  <a:extLst>
                    <a:ext uri="{A12FA001-AC4F-418D-AE19-62706E023703}">
                      <ahyp:hlinkClr val="tx"/>
                    </a:ext>
                  </a:extLst>
                </a:hlinkClick>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4">
                  <a:extLst>
                    <a:ext uri="{A12FA001-AC4F-418D-AE19-62706E023703}">
                      <ahyp:hlinkClr val="tx"/>
                    </a:ext>
                  </a:extLst>
                </a:hlinkClick>
              </a:rPr>
              <a:t>Solution Proposal</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rPr>
              <a:t>Project Stage I,II,III</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Results</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Visualizations</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Dashboards</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Conclusion</a:t>
            </a:r>
            <a:endParaRPr sz="1600" u="sng">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6" name="Google Shape;316;p36"/>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Visualizations :</a:t>
            </a:r>
            <a:endParaRPr/>
          </a:p>
        </p:txBody>
      </p:sp>
      <p:pic>
        <p:nvPicPr>
          <p:cNvPr id="317" name="Google Shape;317;p36"/>
          <p:cNvPicPr preferRelativeResize="0"/>
          <p:nvPr/>
        </p:nvPicPr>
        <p:blipFill>
          <a:blip r:embed="rId3">
            <a:alphaModFix/>
          </a:blip>
          <a:stretch>
            <a:fillRect/>
          </a:stretch>
        </p:blipFill>
        <p:spPr>
          <a:xfrm>
            <a:off x="1190525" y="987650"/>
            <a:ext cx="6210300" cy="2752725"/>
          </a:xfrm>
          <a:prstGeom prst="rect">
            <a:avLst/>
          </a:prstGeom>
          <a:noFill/>
          <a:ln>
            <a:noFill/>
          </a:ln>
        </p:spPr>
      </p:pic>
      <p:sp>
        <p:nvSpPr>
          <p:cNvPr id="318" name="Google Shape;318;p36"/>
          <p:cNvSpPr txBox="1"/>
          <p:nvPr/>
        </p:nvSpPr>
        <p:spPr>
          <a:xfrm>
            <a:off x="160450" y="4794300"/>
            <a:ext cx="86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Supply meet demands, intensive research made them analyze the trend of particular sub-categories.</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4" name="Google Shape;324;p37"/>
          <p:cNvPicPr preferRelativeResize="0"/>
          <p:nvPr/>
        </p:nvPicPr>
        <p:blipFill>
          <a:blip r:embed="rId3">
            <a:alphaModFix/>
          </a:blip>
          <a:stretch>
            <a:fillRect/>
          </a:stretch>
        </p:blipFill>
        <p:spPr>
          <a:xfrm>
            <a:off x="152400" y="533400"/>
            <a:ext cx="8839199" cy="4128069"/>
          </a:xfrm>
          <a:prstGeom prst="rect">
            <a:avLst/>
          </a:prstGeom>
          <a:noFill/>
          <a:ln>
            <a:noFill/>
          </a:ln>
        </p:spPr>
      </p:pic>
      <p:sp>
        <p:nvSpPr>
          <p:cNvPr id="325" name="Google Shape;325;p37"/>
          <p:cNvSpPr txBox="1"/>
          <p:nvPr/>
        </p:nvSpPr>
        <p:spPr>
          <a:xfrm>
            <a:off x="8750" y="-95775"/>
            <a:ext cx="47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Dashboard :</a:t>
            </a:r>
            <a:endParaRPr>
              <a:latin typeface="Lato"/>
              <a:ea typeface="Lato"/>
              <a:cs typeface="Lato"/>
              <a:sym typeface="Lato"/>
            </a:endParaRPr>
          </a:p>
        </p:txBody>
      </p:sp>
      <p:sp>
        <p:nvSpPr>
          <p:cNvPr id="326" name="Google Shape;326;p37"/>
          <p:cNvSpPr txBox="1"/>
          <p:nvPr/>
        </p:nvSpPr>
        <p:spPr>
          <a:xfrm>
            <a:off x="37750" y="4708675"/>
            <a:ext cx="90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Analyzing and Extensively </a:t>
            </a:r>
            <a:r>
              <a:rPr lang="en">
                <a:solidFill>
                  <a:schemeClr val="lt1"/>
                </a:solidFill>
                <a:latin typeface="Lato"/>
                <a:ea typeface="Lato"/>
                <a:cs typeface="Lato"/>
                <a:sym typeface="Lato"/>
              </a:rPr>
              <a:t>research</a:t>
            </a:r>
            <a:r>
              <a:rPr lang="en">
                <a:solidFill>
                  <a:schemeClr val="lt1"/>
                </a:solidFill>
                <a:latin typeface="Lato"/>
                <a:ea typeface="Lato"/>
                <a:cs typeface="Lato"/>
                <a:sym typeface="Lato"/>
              </a:rPr>
              <a:t> Data Market of IKEA Company, presented in form of Dashboard</a:t>
            </a:r>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424650" y="168125"/>
            <a:ext cx="7688400" cy="6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332" name="Google Shape;332;p38"/>
          <p:cNvSpPr txBox="1"/>
          <p:nvPr/>
        </p:nvSpPr>
        <p:spPr>
          <a:xfrm>
            <a:off x="283125" y="1340150"/>
            <a:ext cx="8654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IKEA being a Multinational Furniture Company, it’s mostly downside were Old &amp; Preserved used in Present Markets. The Presence and Understanding of Data Management Team made them to a Market Leading Furniture Sales Company.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Advantages :</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Analyzed each Sub-</a:t>
            </a:r>
            <a:r>
              <a:rPr lang="en">
                <a:latin typeface="Lato"/>
                <a:ea typeface="Lato"/>
                <a:cs typeface="Lato"/>
                <a:sym typeface="Lato"/>
              </a:rPr>
              <a:t>Category</a:t>
            </a:r>
            <a:r>
              <a:rPr lang="en">
                <a:latin typeface="Lato"/>
                <a:ea typeface="Lato"/>
                <a:cs typeface="Lato"/>
                <a:sym typeface="Lato"/>
              </a:rPr>
              <a:t> market needs, made available region wise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Understood the Nature of trends by Critically thinking about product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Extensively </a:t>
            </a:r>
            <a:r>
              <a:rPr lang="en">
                <a:latin typeface="Lato"/>
                <a:ea typeface="Lato"/>
                <a:cs typeface="Lato"/>
                <a:sym typeface="Lato"/>
              </a:rPr>
              <a:t>increased</a:t>
            </a:r>
            <a:r>
              <a:rPr lang="en">
                <a:latin typeface="Lato"/>
                <a:ea typeface="Lato"/>
                <a:cs typeface="Lato"/>
                <a:sym typeface="Lato"/>
              </a:rPr>
              <a:t> the market need by supply the most Required products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By Taking Business to online, Footprints on sales doubled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Created ease in Payment by accepting various payments options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Optimized the Delivery Choices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
        <p:nvSpPr>
          <p:cNvPr id="333" name="Google Shape;333;p38"/>
          <p:cNvSpPr txBox="1"/>
          <p:nvPr/>
        </p:nvSpPr>
        <p:spPr>
          <a:xfrm>
            <a:off x="2387725" y="4690500"/>
            <a:ext cx="54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4" name="Google Shape;334;p38"/>
          <p:cNvSpPr txBox="1"/>
          <p:nvPr/>
        </p:nvSpPr>
        <p:spPr>
          <a:xfrm>
            <a:off x="273700" y="4039300"/>
            <a:ext cx="81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Though there will be some downside but it’s overshadowed by the available advantages.</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40" name="Google Shape;340;p39"/>
          <p:cNvSpPr txBox="1"/>
          <p:nvPr/>
        </p:nvSpPr>
        <p:spPr>
          <a:xfrm>
            <a:off x="7010400" y="44958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8" name="Google Shape;158;p20"/>
          <p:cNvSpPr txBox="1"/>
          <p:nvPr>
            <p:ph idx="2" type="body"/>
          </p:nvPr>
        </p:nvSpPr>
        <p:spPr>
          <a:xfrm>
            <a:off x="4793225" y="-18975"/>
            <a:ext cx="3374400" cy="23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Decreasing in Sales of IKEA furniture in FY (2015-16) due lack to understanding and giving importance to data..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0"/>
              </a:spcAft>
              <a:buNone/>
            </a:pPr>
            <a:r>
              <a:rPr lang="en"/>
              <a:t>Not understanding the market properly and lacking data driven decision which made sales decreasing. </a:t>
            </a:r>
            <a:endParaRPr/>
          </a:p>
          <a:p>
            <a:pPr indent="0" lvl="0" marL="0" rtl="0" algn="l">
              <a:lnSpc>
                <a:spcPct val="115000"/>
              </a:lnSpc>
              <a:spcBef>
                <a:spcPts val="1600"/>
              </a:spcBef>
              <a:spcAft>
                <a:spcPts val="1600"/>
              </a:spcAft>
              <a:buNone/>
            </a:pPr>
            <a:r>
              <a:t/>
            </a:r>
            <a:endParaRPr/>
          </a:p>
        </p:txBody>
      </p:sp>
      <p:sp>
        <p:nvSpPr>
          <p:cNvPr id="159" name="Google Shape;159;p20"/>
          <p:cNvSpPr txBox="1"/>
          <p:nvPr>
            <p:ph idx="2" type="body"/>
          </p:nvPr>
        </p:nvSpPr>
        <p:spPr>
          <a:xfrm>
            <a:off x="4945625" y="2724225"/>
            <a:ext cx="3374400" cy="23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Business Evolving growth remains limited due to Stangant resources and unavailibility of data</a:t>
            </a:r>
            <a:r>
              <a:rPr b="1" lang="en" sz="1600">
                <a:solidFill>
                  <a:schemeClr val="dk1"/>
                </a:solidFill>
              </a:rPr>
              <a:t>.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For any Business Growth Rate is very important and here it’s a serious issue, due to absence of data, insights can’t not be drawn properly.</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65" name="Google Shape;165;p21"/>
          <p:cNvSpPr txBox="1"/>
          <p:nvPr>
            <p:ph idx="2" type="body"/>
          </p:nvPr>
        </p:nvSpPr>
        <p:spPr>
          <a:xfrm>
            <a:off x="5162050" y="231600"/>
            <a:ext cx="3650100" cy="46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Does sales mostly depends on online or offlines, Why most of customer’s data is most important in today’s time?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a:t>Basically it depends, in 2015-16, Internet wasn’t evolved as much in recently 2020-21. At time one have to reach the store to buy something with hassal but now store reach to customer without hassal, in cost of some data. That particular data help the store to grow immensly  as those data provided insights to the Company which help them to take Business Driven Decision. This particular wasn’t available to the store of that time, if available then there wasn’t person related to Data to help them out. </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1" name="Google Shape;171;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a:t>01</a:t>
            </a:r>
            <a:endParaRPr/>
          </a:p>
          <a:p>
            <a:pPr indent="0" lvl="0" marL="0" rtl="0" algn="l">
              <a:spcBef>
                <a:spcPts val="0"/>
              </a:spcBef>
              <a:spcAft>
                <a:spcPts val="0"/>
              </a:spcAft>
              <a:buNone/>
            </a:pPr>
            <a:r>
              <a:t/>
            </a:r>
            <a:endParaRPr b="0"/>
          </a:p>
        </p:txBody>
      </p:sp>
      <p:sp>
        <p:nvSpPr>
          <p:cNvPr id="172" name="Google Shape;172;p22"/>
          <p:cNvSpPr txBox="1"/>
          <p:nvPr>
            <p:ph idx="1" type="subTitle"/>
          </p:nvPr>
        </p:nvSpPr>
        <p:spPr>
          <a:xfrm>
            <a:off x="724950" y="3313925"/>
            <a:ext cx="3300900" cy="159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Business unable to follow rapidly changing trends mostly lead to declining in sales.</a:t>
            </a:r>
            <a:endParaRPr sz="1300"/>
          </a:p>
          <a:p>
            <a:pPr indent="0" lvl="0" marL="0" rtl="0" algn="l">
              <a:lnSpc>
                <a:spcPct val="115000"/>
              </a:lnSpc>
              <a:spcBef>
                <a:spcPts val="1000"/>
              </a:spcBef>
              <a:spcAft>
                <a:spcPts val="0"/>
              </a:spcAft>
              <a:buNone/>
            </a:pPr>
            <a:r>
              <a:rPr lang="en" sz="1300"/>
              <a:t>Due to the absence of Proper Data’s Managing and Storing, Company was unable to take Data Centric Decisions.</a:t>
            </a:r>
            <a:endParaRPr sz="1300"/>
          </a:p>
          <a:p>
            <a:pPr indent="0" lvl="0" marL="0" rtl="0" algn="l">
              <a:lnSpc>
                <a:spcPct val="115000"/>
              </a:lnSpc>
              <a:spcBef>
                <a:spcPts val="1000"/>
              </a:spcBef>
              <a:spcAft>
                <a:spcPts val="1000"/>
              </a:spcAft>
              <a:buNone/>
            </a:pPr>
            <a:r>
              <a:t/>
            </a:r>
            <a:endParaRPr sz="1300"/>
          </a:p>
        </p:txBody>
      </p:sp>
      <p:pic>
        <p:nvPicPr>
          <p:cNvPr id="173" name="Google Shape;173;p22"/>
          <p:cNvPicPr preferRelativeResize="0"/>
          <p:nvPr/>
        </p:nvPicPr>
        <p:blipFill>
          <a:blip r:embed="rId3">
            <a:alphaModFix/>
          </a:blip>
          <a:stretch>
            <a:fillRect/>
          </a:stretch>
        </p:blipFill>
        <p:spPr>
          <a:xfrm>
            <a:off x="4572000" y="30900"/>
            <a:ext cx="4572000" cy="5112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02</a:t>
            </a:r>
            <a:endParaRPr sz="3000"/>
          </a:p>
        </p:txBody>
      </p:sp>
      <p:sp>
        <p:nvSpPr>
          <p:cNvPr id="180" name="Google Shape;180;p23"/>
          <p:cNvSpPr txBox="1"/>
          <p:nvPr>
            <p:ph idx="1" type="subTitle"/>
          </p:nvPr>
        </p:nvSpPr>
        <p:spPr>
          <a:xfrm>
            <a:off x="724950" y="2906875"/>
            <a:ext cx="3068400" cy="194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Due to the Evolving nature of Data, User’s constantly update themselve with the World almost every single moment.</a:t>
            </a:r>
            <a:endParaRPr sz="1300"/>
          </a:p>
          <a:p>
            <a:pPr indent="0" lvl="0" marL="0" rtl="0" algn="l">
              <a:lnSpc>
                <a:spcPct val="115000"/>
              </a:lnSpc>
              <a:spcBef>
                <a:spcPts val="1000"/>
              </a:spcBef>
              <a:spcAft>
                <a:spcPts val="1000"/>
              </a:spcAft>
              <a:buNone/>
            </a:pPr>
            <a:r>
              <a:rPr lang="en" sz="1300"/>
              <a:t>Customer’s data becomes so integral for a business to thrive in huge competition,collecting data has become a norm.</a:t>
            </a:r>
            <a:endParaRPr sz="1300"/>
          </a:p>
        </p:txBody>
      </p:sp>
      <p:sp>
        <p:nvSpPr>
          <p:cNvPr id="181" name="Google Shape;181;p23"/>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82" name="Google Shape;182;p23"/>
          <p:cNvSpPr/>
          <p:nvPr/>
        </p:nvSpPr>
        <p:spPr>
          <a:xfrm>
            <a:off x="5513395" y="1379567"/>
            <a:ext cx="2688900" cy="2688900"/>
          </a:xfrm>
          <a:prstGeom prst="blockArc">
            <a:avLst>
              <a:gd fmla="val 16179089" name="adj1"/>
              <a:gd fmla="val 13367420" name="adj2"/>
              <a:gd fmla="val 7983" name="adj3"/>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183" name="Google Shape;183;p23"/>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cxnSp>
        <p:nvCxnSpPr>
          <p:cNvPr id="188" name="Google Shape;188;p24"/>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189" name="Google Shape;189;p24"/>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190" name="Google Shape;190;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pSp>
        <p:nvGrpSpPr>
          <p:cNvPr id="191" name="Google Shape;191;p24"/>
          <p:cNvGrpSpPr/>
          <p:nvPr/>
        </p:nvGrpSpPr>
        <p:grpSpPr>
          <a:xfrm>
            <a:off x="5293201" y="2678680"/>
            <a:ext cx="1040700" cy="1039104"/>
            <a:chOff x="5293201" y="2678680"/>
            <a:chExt cx="1040700" cy="1039104"/>
          </a:xfrm>
        </p:grpSpPr>
        <p:sp>
          <p:nvSpPr>
            <p:cNvPr id="192" name="Google Shape;192;p24"/>
            <p:cNvSpPr txBox="1"/>
            <p:nvPr/>
          </p:nvSpPr>
          <p:spPr>
            <a:xfrm>
              <a:off x="5297801" y="2856485"/>
              <a:ext cx="1029000" cy="861300"/>
            </a:xfrm>
            <a:prstGeom prst="rect">
              <a:avLst/>
            </a:prstGeom>
            <a:solidFill>
              <a:srgbClr val="F3F3F3"/>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Lato"/>
                  <a:ea typeface="Lato"/>
                  <a:cs typeface="Lato"/>
                  <a:sym typeface="Lato"/>
                </a:rPr>
                <a:t>Generating Sales Insights</a:t>
              </a:r>
              <a:endParaRPr b="1" sz="1000">
                <a:solidFill>
                  <a:schemeClr val="accent1"/>
                </a:solidFill>
                <a:latin typeface="Lato"/>
                <a:ea typeface="Lato"/>
                <a:cs typeface="Lato"/>
                <a:sym typeface="Lato"/>
              </a:endParaRPr>
            </a:p>
          </p:txBody>
        </p:sp>
        <p:sp>
          <p:nvSpPr>
            <p:cNvPr id="193" name="Google Shape;193;p24"/>
            <p:cNvSpPr txBox="1"/>
            <p:nvPr/>
          </p:nvSpPr>
          <p:spPr>
            <a:xfrm>
              <a:off x="5293201" y="2678680"/>
              <a:ext cx="10407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194" name="Google Shape;194;p24"/>
          <p:cNvGrpSpPr/>
          <p:nvPr/>
        </p:nvGrpSpPr>
        <p:grpSpPr>
          <a:xfrm>
            <a:off x="6415277" y="2678680"/>
            <a:ext cx="1029017" cy="1039006"/>
            <a:chOff x="6415277" y="2678680"/>
            <a:chExt cx="1029017" cy="1039006"/>
          </a:xfrm>
        </p:grpSpPr>
        <p:sp>
          <p:nvSpPr>
            <p:cNvPr id="195" name="Google Shape;195;p24"/>
            <p:cNvSpPr txBox="1"/>
            <p:nvPr/>
          </p:nvSpPr>
          <p:spPr>
            <a:xfrm>
              <a:off x="6415277"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Desing Dashiboard &amp; Analysis</a:t>
              </a:r>
              <a:endParaRPr b="1" sz="1000">
                <a:solidFill>
                  <a:srgbClr val="FFFFFF"/>
                </a:solidFill>
                <a:latin typeface="Lato"/>
                <a:ea typeface="Lato"/>
                <a:cs typeface="Lato"/>
                <a:sym typeface="Lato"/>
              </a:endParaRPr>
            </a:p>
          </p:txBody>
        </p:sp>
        <p:sp>
          <p:nvSpPr>
            <p:cNvPr id="196" name="Google Shape;196;p24"/>
            <p:cNvSpPr txBox="1"/>
            <p:nvPr/>
          </p:nvSpPr>
          <p:spPr>
            <a:xfrm>
              <a:off x="6415294"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197" name="Google Shape;197;p24"/>
          <p:cNvGrpSpPr/>
          <p:nvPr/>
        </p:nvGrpSpPr>
        <p:grpSpPr>
          <a:xfrm>
            <a:off x="7532731" y="2678680"/>
            <a:ext cx="1029011" cy="1039104"/>
            <a:chOff x="7532731" y="2678680"/>
            <a:chExt cx="1029011" cy="1039104"/>
          </a:xfrm>
        </p:grpSpPr>
        <p:sp>
          <p:nvSpPr>
            <p:cNvPr id="198" name="Google Shape;198;p24"/>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Display the Required Insights</a:t>
              </a:r>
              <a:endParaRPr b="1" sz="1000">
                <a:solidFill>
                  <a:srgbClr val="FFFFFF"/>
                </a:solidFill>
                <a:latin typeface="Lato"/>
                <a:ea typeface="Lato"/>
                <a:cs typeface="Lato"/>
                <a:sym typeface="Lato"/>
              </a:endParaRPr>
            </a:p>
          </p:txBody>
        </p:sp>
        <p:sp>
          <p:nvSpPr>
            <p:cNvPr id="199" name="Google Shape;199;p24"/>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00" name="Google Shape;200;p24"/>
          <p:cNvGrpSpPr/>
          <p:nvPr/>
        </p:nvGrpSpPr>
        <p:grpSpPr>
          <a:xfrm>
            <a:off x="4180373" y="2678680"/>
            <a:ext cx="1029024" cy="1039007"/>
            <a:chOff x="4180373" y="2678680"/>
            <a:chExt cx="1029024" cy="1039007"/>
          </a:xfrm>
        </p:grpSpPr>
        <p:sp>
          <p:nvSpPr>
            <p:cNvPr id="201" name="Google Shape;201;p24"/>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Generate Complex Insights</a:t>
              </a:r>
              <a:endParaRPr b="1" sz="1000">
                <a:solidFill>
                  <a:srgbClr val="FFFFFF"/>
                </a:solidFill>
                <a:latin typeface="Lato"/>
                <a:ea typeface="Lato"/>
                <a:cs typeface="Lato"/>
                <a:sym typeface="Lato"/>
              </a:endParaRPr>
            </a:p>
          </p:txBody>
        </p:sp>
        <p:sp>
          <p:nvSpPr>
            <p:cNvPr id="202" name="Google Shape;202;p24"/>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03" name="Google Shape;203;p24"/>
          <p:cNvGrpSpPr/>
          <p:nvPr/>
        </p:nvGrpSpPr>
        <p:grpSpPr>
          <a:xfrm>
            <a:off x="3062921" y="2678680"/>
            <a:ext cx="1029028" cy="1039008"/>
            <a:chOff x="3062921" y="2678680"/>
            <a:chExt cx="1029028" cy="1039008"/>
          </a:xfrm>
        </p:grpSpPr>
        <p:sp>
          <p:nvSpPr>
            <p:cNvPr id="204" name="Google Shape;204;p24"/>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ETL  on Database</a:t>
              </a:r>
              <a:endParaRPr b="1" sz="1000">
                <a:solidFill>
                  <a:srgbClr val="FFFFFF"/>
                </a:solidFill>
                <a:latin typeface="Lato"/>
                <a:ea typeface="Lato"/>
                <a:cs typeface="Lato"/>
                <a:sym typeface="Lato"/>
              </a:endParaRPr>
            </a:p>
          </p:txBody>
        </p:sp>
        <p:sp>
          <p:nvSpPr>
            <p:cNvPr id="205" name="Google Shape;205;p24"/>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06" name="Google Shape;206;p24"/>
          <p:cNvGrpSpPr/>
          <p:nvPr/>
        </p:nvGrpSpPr>
        <p:grpSpPr>
          <a:xfrm>
            <a:off x="1945500" y="2678680"/>
            <a:ext cx="1029000" cy="1038995"/>
            <a:chOff x="1945500" y="2678680"/>
            <a:chExt cx="1029000" cy="1038995"/>
          </a:xfrm>
        </p:grpSpPr>
        <p:sp>
          <p:nvSpPr>
            <p:cNvPr id="207" name="Google Shape;207;p24"/>
            <p:cNvSpPr txBox="1"/>
            <p:nvPr/>
          </p:nvSpPr>
          <p:spPr>
            <a:xfrm>
              <a:off x="1945500" y="2856375"/>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Built an Excel Table</a:t>
              </a:r>
              <a:endParaRPr b="1" sz="1000">
                <a:solidFill>
                  <a:srgbClr val="FFFFFF"/>
                </a:solidFill>
                <a:latin typeface="Lato"/>
                <a:ea typeface="Lato"/>
                <a:cs typeface="Lato"/>
                <a:sym typeface="Lato"/>
              </a:endParaRPr>
            </a:p>
          </p:txBody>
        </p:sp>
        <p:sp>
          <p:nvSpPr>
            <p:cNvPr id="208" name="Google Shape;208;p24"/>
            <p:cNvSpPr txBox="1"/>
            <p:nvPr/>
          </p:nvSpPr>
          <p:spPr>
            <a:xfrm>
              <a:off x="1945500"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09" name="Google Shape;209;p24"/>
          <p:cNvGrpSpPr/>
          <p:nvPr/>
        </p:nvGrpSpPr>
        <p:grpSpPr>
          <a:xfrm>
            <a:off x="828040" y="2678680"/>
            <a:ext cx="1029012" cy="1039104"/>
            <a:chOff x="828040" y="2678680"/>
            <a:chExt cx="1029012" cy="1039104"/>
          </a:xfrm>
        </p:grpSpPr>
        <p:sp>
          <p:nvSpPr>
            <p:cNvPr id="210" name="Google Shape;210;p24"/>
            <p:cNvSpPr txBox="1"/>
            <p:nvPr/>
          </p:nvSpPr>
          <p:spPr>
            <a:xfrm>
              <a:off x="828040" y="2856484"/>
              <a:ext cx="1029000" cy="861300"/>
            </a:xfrm>
            <a:prstGeom prst="rect">
              <a:avLst/>
            </a:prstGeom>
            <a:solidFill>
              <a:srgbClr val="1A99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Data Gathering</a:t>
              </a:r>
              <a:endParaRPr b="1" sz="1000">
                <a:solidFill>
                  <a:srgbClr val="FFFFFF"/>
                </a:solidFill>
                <a:latin typeface="Lato"/>
                <a:ea typeface="Lato"/>
                <a:cs typeface="Lato"/>
                <a:sym typeface="Lato"/>
              </a:endParaRPr>
            </a:p>
          </p:txBody>
        </p:sp>
        <p:sp>
          <p:nvSpPr>
            <p:cNvPr id="211" name="Google Shape;211;p24"/>
            <p:cNvSpPr txBox="1"/>
            <p:nvPr/>
          </p:nvSpPr>
          <p:spPr>
            <a:xfrm>
              <a:off x="828052" y="2678680"/>
              <a:ext cx="1029000" cy="1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latin typeface="Raleway"/>
                <a:ea typeface="Raleway"/>
                <a:cs typeface="Raleway"/>
                <a:sym typeface="Raleway"/>
              </a:endParaRPr>
            </a:p>
          </p:txBody>
        </p:sp>
      </p:grpSp>
      <p:grpSp>
        <p:nvGrpSpPr>
          <p:cNvPr id="212" name="Google Shape;212;p24"/>
          <p:cNvGrpSpPr/>
          <p:nvPr/>
        </p:nvGrpSpPr>
        <p:grpSpPr>
          <a:xfrm>
            <a:off x="2278303" y="2026958"/>
            <a:ext cx="1368114" cy="1312853"/>
            <a:chOff x="3588475" y="2010171"/>
            <a:chExt cx="1318664" cy="1265400"/>
          </a:xfrm>
        </p:grpSpPr>
        <p:sp>
          <p:nvSpPr>
            <p:cNvPr id="213" name="Google Shape;213;p24"/>
            <p:cNvSpPr/>
            <p:nvPr/>
          </p:nvSpPr>
          <p:spPr>
            <a:xfrm>
              <a:off x="3588475" y="2010171"/>
              <a:ext cx="1265400" cy="1265400"/>
            </a:xfrm>
            <a:prstGeom prst="blockArc">
              <a:avLst>
                <a:gd fmla="val 10800000" name="adj1"/>
                <a:gd fmla="val 21145742" name="adj2"/>
                <a:gd fmla="val 4708"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10264840">
              <a:off x="4745726" y="2501027"/>
              <a:ext cx="150925" cy="143128"/>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4"/>
          <p:cNvGrpSpPr/>
          <p:nvPr/>
        </p:nvGrpSpPr>
        <p:grpSpPr>
          <a:xfrm flipH="1" rot="10799278">
            <a:off x="3732925" y="3075855"/>
            <a:ext cx="1256555" cy="1312853"/>
            <a:chOff x="3588475" y="2010171"/>
            <a:chExt cx="1318664" cy="1265400"/>
          </a:xfrm>
        </p:grpSpPr>
        <p:sp>
          <p:nvSpPr>
            <p:cNvPr id="216" name="Google Shape;216;p24"/>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24"/>
          <p:cNvGrpSpPr/>
          <p:nvPr/>
        </p:nvGrpSpPr>
        <p:grpSpPr>
          <a:xfrm>
            <a:off x="6789153" y="2051333"/>
            <a:ext cx="1368114" cy="1312853"/>
            <a:chOff x="3588475" y="2010171"/>
            <a:chExt cx="1318664" cy="1265400"/>
          </a:xfrm>
        </p:grpSpPr>
        <p:sp>
          <p:nvSpPr>
            <p:cNvPr id="219" name="Google Shape;219;p24"/>
            <p:cNvSpPr/>
            <p:nvPr/>
          </p:nvSpPr>
          <p:spPr>
            <a:xfrm>
              <a:off x="3588475" y="2010171"/>
              <a:ext cx="1265400" cy="1265400"/>
            </a:xfrm>
            <a:prstGeom prst="blockArc">
              <a:avLst>
                <a:gd fmla="val 10800000" name="adj1"/>
                <a:gd fmla="val 21145742" name="adj2"/>
                <a:gd fmla="val 4708" name="adj3"/>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rot="10264840">
              <a:off x="4745726" y="2501027"/>
              <a:ext cx="150925" cy="143128"/>
            </a:xfrm>
            <a:prstGeom prst="triangle">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 type="body"/>
          </p:nvPr>
        </p:nvSpPr>
        <p:spPr>
          <a:xfrm>
            <a:off x="729450" y="2078875"/>
            <a:ext cx="7688700" cy="2885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Data Validation, Data Cleaning, Data Profiling, Data Integration, Data Mapping, these are one the First Methodologies used.</a:t>
            </a:r>
            <a:endParaRPr/>
          </a:p>
          <a:p>
            <a:pPr indent="-311150" lvl="0" marL="457200" rtl="0" algn="l">
              <a:spcBef>
                <a:spcPts val="1000"/>
              </a:spcBef>
              <a:spcAft>
                <a:spcPts val="0"/>
              </a:spcAft>
              <a:buSzPts val="1300"/>
              <a:buChar char="➔"/>
            </a:pPr>
            <a:r>
              <a:rPr lang="en"/>
              <a:t>Second Methodologies include Data import from Excel to SQL Server Database, using ETL process &amp; Data are futher Cleaned and Validated by using SQL Queries.</a:t>
            </a:r>
            <a:endParaRPr/>
          </a:p>
          <a:p>
            <a:pPr indent="-311150" lvl="0" marL="457200" rtl="0" algn="l">
              <a:spcBef>
                <a:spcPts val="1000"/>
              </a:spcBef>
              <a:spcAft>
                <a:spcPts val="0"/>
              </a:spcAft>
              <a:buSzPts val="1300"/>
              <a:buChar char="➔"/>
            </a:pPr>
            <a:r>
              <a:rPr lang="en"/>
              <a:t>Finally Data Visualization is done by using Excel through Various Charts, Dashboard &amp; Mainly Story Telling through Data.</a:t>
            </a:r>
            <a:endParaRPr/>
          </a:p>
          <a:p>
            <a:pPr indent="-311150" lvl="0" marL="457200" rtl="0" algn="l">
              <a:spcBef>
                <a:spcPts val="1000"/>
              </a:spcBef>
              <a:spcAft>
                <a:spcPts val="0"/>
              </a:spcAft>
              <a:buSzPts val="1300"/>
              <a:buChar char="➔"/>
            </a:pPr>
            <a:r>
              <a:rPr lang="en"/>
              <a:t>Stake Holder’s, Client’s &amp; Business Partner’s are  provided summary of data in order to take Business Proposal’s..</a:t>
            </a:r>
            <a:endParaRPr/>
          </a:p>
          <a:p>
            <a:pPr indent="-311150" lvl="0" marL="457200" rtl="0" algn="l">
              <a:spcBef>
                <a:spcPts val="1000"/>
              </a:spcBef>
              <a:spcAft>
                <a:spcPts val="0"/>
              </a:spcAft>
              <a:buSzPts val="1300"/>
              <a:buChar char="➔"/>
            </a:pPr>
            <a:r>
              <a:rPr lang="en"/>
              <a:t>Note: Tools used MS SQL Server &amp; EXCEL. And in this Process is mostly driven by Data Related Person</a:t>
            </a:r>
            <a:endParaRPr/>
          </a:p>
          <a:p>
            <a:pPr indent="0" lvl="0" marL="0" rtl="0" algn="l">
              <a:spcBef>
                <a:spcPts val="1000"/>
              </a:spcBef>
              <a:spcAft>
                <a:spcPts val="1000"/>
              </a:spcAft>
              <a:buNone/>
            </a:pPr>
            <a:r>
              <a:rPr lang="en"/>
              <a:t> </a:t>
            </a:r>
            <a:endParaRPr/>
          </a:p>
        </p:txBody>
      </p:sp>
      <p:sp>
        <p:nvSpPr>
          <p:cNvPr id="226" name="Google Shape;226;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Methodologies used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